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E6FAE4-E9BB-4CFC-8C27-199CCD4347A8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D9A26BE-AC31-41C6-A196-80D82EB51F4A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Cell Biology </a:t>
            </a:r>
            <a:r>
              <a:rPr lang="en-GB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Lec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(10)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b="1" i="1" dirty="0" smtClean="0">
                <a:solidFill>
                  <a:srgbClr val="FFFF00"/>
                </a:solidFill>
              </a:rPr>
              <a:t>DNA and Chromosomes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47515" tIns="45720" rIns="547515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049" name="Picture 6"/>
          <p:cNvPicPr>
            <a:picLocks noChangeAspect="1" noChangeArrowheads="1"/>
          </p:cNvPicPr>
          <p:nvPr/>
        </p:nvPicPr>
        <p:blipFill>
          <a:blip r:embed="rId2" cstate="print"/>
          <a:srcRect l="27702" t="262" r="-2" b="13667"/>
          <a:stretch>
            <a:fillRect/>
          </a:stretch>
        </p:blipFill>
        <p:spPr bwMode="auto">
          <a:xfrm>
            <a:off x="2143108" y="2348880"/>
            <a:ext cx="507209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1" b="7654"/>
          <a:stretch/>
        </p:blipFill>
        <p:spPr bwMode="auto">
          <a:xfrm>
            <a:off x="1259632" y="1196752"/>
            <a:ext cx="6480000" cy="423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642942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Chromosome Duplication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80728"/>
            <a:ext cx="8643998" cy="5877272"/>
          </a:xfrm>
        </p:spPr>
        <p:txBody>
          <a:bodyPr>
            <a:normAutofit fontScale="92500" lnSpcReduction="20000"/>
          </a:bodyPr>
          <a:lstStyle/>
          <a:p>
            <a:pPr lvl="0" algn="just" rtl="0"/>
            <a:r>
              <a:rPr lang="en-GB" dirty="0" smtClean="0">
                <a:solidFill>
                  <a:srgbClr val="FFFF00"/>
                </a:solidFill>
              </a:rPr>
              <a:t>In preparation for cell division,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DNA</a:t>
            </a:r>
            <a:r>
              <a:rPr lang="en-GB" dirty="0" smtClean="0">
                <a:solidFill>
                  <a:srgbClr val="FFFF00"/>
                </a:solidFill>
              </a:rPr>
              <a:t> is </a:t>
            </a:r>
            <a:r>
              <a:rPr lang="en-GB" dirty="0" smtClean="0">
                <a:solidFill>
                  <a:srgbClr val="FF0000"/>
                </a:solidFill>
              </a:rPr>
              <a:t>replicated</a:t>
            </a:r>
            <a:r>
              <a:rPr lang="en-GB" dirty="0" smtClean="0">
                <a:solidFill>
                  <a:srgbClr val="FFFF00"/>
                </a:solidFill>
              </a:rPr>
              <a:t> and the </a:t>
            </a:r>
            <a:r>
              <a:rPr lang="en-GB" dirty="0" smtClean="0">
                <a:solidFill>
                  <a:srgbClr val="FF0000"/>
                </a:solidFill>
              </a:rPr>
              <a:t>chromosomes condense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lvl="0" algn="just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dirty="0" smtClean="0">
                <a:solidFill>
                  <a:srgbClr val="FFFF00"/>
                </a:solidFill>
              </a:rPr>
              <a:t>Each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duplicated chromosome </a:t>
            </a:r>
            <a:r>
              <a:rPr lang="en-GB" dirty="0" smtClean="0">
                <a:solidFill>
                  <a:srgbClr val="FFFF00"/>
                </a:solidFill>
              </a:rPr>
              <a:t>has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sister chromatids</a:t>
            </a:r>
            <a:r>
              <a:rPr lang="en-GB" dirty="0" smtClean="0">
                <a:solidFill>
                  <a:srgbClr val="FFFF00"/>
                </a:solidFill>
              </a:rPr>
              <a:t>, joined by a </a:t>
            </a:r>
            <a:r>
              <a:rPr lang="en-GB" dirty="0" smtClean="0">
                <a:solidFill>
                  <a:srgbClr val="FF0000"/>
                </a:solidFill>
              </a:rPr>
              <a:t>centromere</a:t>
            </a:r>
            <a:r>
              <a:rPr lang="en-GB" dirty="0" smtClean="0">
                <a:solidFill>
                  <a:srgbClr val="FFFF00"/>
                </a:solidFill>
              </a:rPr>
              <a:t> which separate during cell division.</a:t>
            </a:r>
          </a:p>
          <a:p>
            <a:pPr marL="68580" lvl="0" indent="0" algn="just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 err="1" smtClean="0">
                <a:solidFill>
                  <a:srgbClr val="FF0000"/>
                </a:solidFill>
              </a:rPr>
              <a:t>centromere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is a constricted region of the chromosome containing a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specific DNA sequence</a:t>
            </a:r>
            <a:r>
              <a:rPr lang="en-GB" dirty="0" smtClean="0">
                <a:solidFill>
                  <a:srgbClr val="FFFF00"/>
                </a:solidFill>
              </a:rPr>
              <a:t>, to which is bound 2 discs of protein called 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kinetochores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lvl="0" algn="just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Kinetochores</a:t>
            </a:r>
            <a:r>
              <a:rPr lang="en-GB" dirty="0" smtClean="0">
                <a:solidFill>
                  <a:srgbClr val="FFFF00"/>
                </a:solidFill>
              </a:rPr>
              <a:t> serve as points of attachment for microtubules that move the chromosomes during cell division.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65000">
              <a:schemeClr val="tx2">
                <a:lumMod val="2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504056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3861048"/>
            <a:ext cx="4392048" cy="2828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186766" cy="864096"/>
          </a:xfrm>
        </p:spPr>
        <p:txBody>
          <a:bodyPr/>
          <a:lstStyle/>
          <a:p>
            <a:pPr algn="ctr"/>
            <a:r>
              <a:rPr lang="en-GB" b="1" i="1" dirty="0" smtClean="0">
                <a:solidFill>
                  <a:srgbClr val="FFFF00"/>
                </a:solidFill>
              </a:rPr>
              <a:t>DNA and Chromosomes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34182" cy="5661248"/>
          </a:xfrm>
        </p:spPr>
        <p:txBody>
          <a:bodyPr>
            <a:normAutofit fontScale="92500" lnSpcReduction="20000"/>
          </a:bodyPr>
          <a:lstStyle/>
          <a:p>
            <a:pPr lvl="0" algn="just" rtl="0" fontAlgn="base"/>
            <a:r>
              <a:rPr lang="en-US" sz="35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 Genome </a:t>
            </a:r>
            <a:r>
              <a:rPr lang="en-US" sz="3500" dirty="0" smtClean="0">
                <a:solidFill>
                  <a:srgbClr val="FFFF00"/>
                </a:solidFill>
              </a:rPr>
              <a:t>= complete collection of an organism’s genetic information as </a:t>
            </a:r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linked genes </a:t>
            </a:r>
            <a:r>
              <a:rPr lang="en-US" sz="3500" dirty="0" smtClean="0">
                <a:solidFill>
                  <a:srgbClr val="FFFF00"/>
                </a:solidFill>
              </a:rPr>
              <a:t>in one or more </a:t>
            </a:r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long strands of DNA  </a:t>
            </a:r>
          </a:p>
          <a:p>
            <a:pPr lvl="0" algn="just" rtl="0"/>
            <a:r>
              <a:rPr lang="en-US" sz="3500" dirty="0" smtClean="0">
                <a:solidFill>
                  <a:srgbClr val="FFFF00"/>
                </a:solidFill>
              </a:rPr>
              <a:t>An average eukaryotic cell has about </a:t>
            </a:r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1,000</a:t>
            </a:r>
            <a:r>
              <a:rPr lang="en-US" sz="3500" dirty="0" smtClean="0">
                <a:solidFill>
                  <a:srgbClr val="FFFF00"/>
                </a:solidFill>
              </a:rPr>
              <a:t> times more DNA then an average prokaryotic cell.</a:t>
            </a:r>
          </a:p>
          <a:p>
            <a:pPr lvl="0" algn="just" rtl="0"/>
            <a:r>
              <a:rPr lang="en-US" sz="3500" dirty="0" smtClean="0">
                <a:solidFill>
                  <a:srgbClr val="FFFF00"/>
                </a:solidFill>
              </a:rPr>
              <a:t>The </a:t>
            </a:r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DNA</a:t>
            </a:r>
            <a:r>
              <a:rPr lang="en-US" sz="3500" dirty="0" smtClean="0">
                <a:solidFill>
                  <a:srgbClr val="FFFF00"/>
                </a:solidFill>
              </a:rPr>
              <a:t> in a </a:t>
            </a:r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eukaryotic cell </a:t>
            </a:r>
            <a:r>
              <a:rPr lang="en-US" sz="3500" dirty="0" smtClean="0">
                <a:solidFill>
                  <a:srgbClr val="FFFF00"/>
                </a:solidFill>
              </a:rPr>
              <a:t>is organized into several linear chromosomes, whose organization is </a:t>
            </a:r>
            <a:r>
              <a:rPr lang="en-US" sz="3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much more complex </a:t>
            </a:r>
            <a:r>
              <a:rPr lang="en-US" sz="3500" dirty="0" smtClean="0">
                <a:solidFill>
                  <a:srgbClr val="FFFF00"/>
                </a:solidFill>
              </a:rPr>
              <a:t>than the single, circular DNA molecule in a </a:t>
            </a:r>
            <a:r>
              <a:rPr lang="en-US" sz="3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prokaryotic cell</a:t>
            </a:r>
            <a:r>
              <a:rPr lang="en-US" sz="3500" dirty="0" smtClean="0">
                <a:solidFill>
                  <a:srgbClr val="FFFF00"/>
                </a:solidFill>
              </a:rPr>
              <a:t>.</a:t>
            </a:r>
          </a:p>
          <a:p>
            <a:pPr lvl="0" algn="just" rtl="0"/>
            <a:r>
              <a:rPr lang="en-GB" sz="3500" dirty="0" smtClean="0">
                <a:solidFill>
                  <a:srgbClr val="FFFF00"/>
                </a:solidFill>
              </a:rPr>
              <a:t>All eukaryotic cells store genetic information in chromosomes.</a:t>
            </a:r>
            <a:endParaRPr lang="en-US" sz="3500" dirty="0" smtClean="0">
              <a:solidFill>
                <a:srgbClr val="FFFF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332656"/>
            <a:ext cx="3960000" cy="26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072" y="2969592"/>
            <a:ext cx="342900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0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72008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 of Chromosomes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ar-IQ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115328" cy="5141138"/>
          </a:xfrm>
        </p:spPr>
        <p:txBody>
          <a:bodyPr/>
          <a:lstStyle/>
          <a:p>
            <a:pPr lvl="0" algn="just" rtl="0"/>
            <a:r>
              <a:rPr lang="en-GB" sz="3200" dirty="0" smtClean="0">
                <a:solidFill>
                  <a:srgbClr val="FFFF00"/>
                </a:solidFill>
              </a:rPr>
              <a:t>Chromosomes are composed of a complex of 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DNA</a:t>
            </a:r>
            <a:r>
              <a:rPr lang="en-GB" sz="3200" dirty="0" smtClean="0">
                <a:solidFill>
                  <a:srgbClr val="FFFF00"/>
                </a:solidFill>
              </a:rPr>
              <a:t> and 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protein</a:t>
            </a:r>
            <a:r>
              <a:rPr lang="en-GB" sz="3200" dirty="0" smtClean="0">
                <a:solidFill>
                  <a:srgbClr val="FFFF00"/>
                </a:solidFill>
              </a:rPr>
              <a:t> called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chromatin</a:t>
            </a:r>
            <a:r>
              <a:rPr lang="en-GB" sz="3200" dirty="0" smtClean="0">
                <a:solidFill>
                  <a:srgbClr val="FFFF00"/>
                </a:solidFill>
              </a:rPr>
              <a:t> that condenses during cell division.</a:t>
            </a:r>
          </a:p>
          <a:p>
            <a:pPr marL="68580" lvl="0" indent="0" algn="just" rtl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sz="3200" dirty="0" smtClean="0">
                <a:solidFill>
                  <a:srgbClr val="FFFF00"/>
                </a:solidFill>
              </a:rPr>
              <a:t>Each unduplicated chromosome contains one DNA molecule.</a:t>
            </a:r>
          </a:p>
          <a:p>
            <a:pPr marL="68580" lvl="0" indent="0" algn="just" rtl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sz="3200" dirty="0" smtClean="0">
                <a:solidFill>
                  <a:srgbClr val="FFFF00"/>
                </a:solidFill>
              </a:rPr>
              <a:t>The DNA wraps twice around a group of </a:t>
            </a:r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histone</a:t>
            </a:r>
            <a:r>
              <a:rPr lang="en-GB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proteins </a:t>
            </a:r>
            <a:r>
              <a:rPr lang="en-GB" sz="3200" dirty="0" smtClean="0">
                <a:solidFill>
                  <a:srgbClr val="FFFF00"/>
                </a:solidFill>
              </a:rPr>
              <a:t>to form a </a:t>
            </a:r>
            <a:r>
              <a:rPr lang="en-GB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nucleosome</a:t>
            </a:r>
            <a:r>
              <a:rPr lang="en-GB" sz="3200" dirty="0" smtClean="0">
                <a:solidFill>
                  <a:srgbClr val="FFFF00"/>
                </a:solidFill>
              </a:rPr>
              <a:t>.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just" rtl="0"/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6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92869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 of Chromosomes</a:t>
            </a:r>
            <a:endParaRPr lang="ar-IQ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80728"/>
            <a:ext cx="8501122" cy="5662982"/>
          </a:xfrm>
        </p:spPr>
        <p:txBody>
          <a:bodyPr>
            <a:normAutofit fontScale="92500" lnSpcReduction="10000"/>
          </a:bodyPr>
          <a:lstStyle/>
          <a:p>
            <a:pPr lvl="0" algn="just" rtl="0"/>
            <a:r>
              <a:rPr lang="en-GB" dirty="0" smtClean="0">
                <a:solidFill>
                  <a:srgbClr val="FFFF00"/>
                </a:solidFill>
              </a:rPr>
              <a:t>Higher order coiling and supercoiling also help condense and package the chromatin inside the nucleus.</a:t>
            </a:r>
          </a:p>
          <a:p>
            <a:pPr lvl="0" algn="l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l" rtl="0"/>
            <a:r>
              <a:rPr lang="en-US" dirty="0" smtClean="0">
                <a:solidFill>
                  <a:srgbClr val="FFFF00"/>
                </a:solidFill>
              </a:rPr>
              <a:t>Because DNA is packaged into chromosomes, when it divides, the chromosomes also divide</a:t>
            </a:r>
          </a:p>
          <a:p>
            <a:pPr lvl="0" algn="l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US" dirty="0" smtClean="0">
                <a:solidFill>
                  <a:srgbClr val="FFFF00"/>
                </a:solidFill>
              </a:rPr>
              <a:t>A replicated chromosome is comprised of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two daughter DNA molecules </a:t>
            </a:r>
            <a:r>
              <a:rPr lang="en-US" dirty="0" smtClean="0">
                <a:solidFill>
                  <a:srgbClr val="FFFF00"/>
                </a:solidFill>
              </a:rPr>
              <a:t>held together.</a:t>
            </a:r>
          </a:p>
          <a:p>
            <a:pPr lvl="0" algn="l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US" dirty="0" smtClean="0">
                <a:solidFill>
                  <a:srgbClr val="FFFF00"/>
                </a:solidFill>
              </a:rPr>
              <a:t>The daughter DNA molecules are called “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sister chromatids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</a:p>
          <a:p>
            <a:pPr algn="l" rtl="0"/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480000" cy="451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75000"/>
              </a:schemeClr>
            </a:gs>
            <a:gs pos="65000">
              <a:schemeClr val="accent2">
                <a:lumMod val="60000"/>
                <a:lumOff val="4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07157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 of Chromosomes</a:t>
            </a:r>
            <a:endParaRPr lang="ar-IQ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41138"/>
          </a:xfrm>
        </p:spPr>
        <p:txBody>
          <a:bodyPr/>
          <a:lstStyle/>
          <a:p>
            <a:pPr lvl="0" algn="just" rtl="0"/>
            <a:r>
              <a:rPr lang="en-US" dirty="0" smtClean="0">
                <a:solidFill>
                  <a:srgbClr val="FFFF00"/>
                </a:solidFill>
              </a:rPr>
              <a:t>Many eukaryotes carry two copies of each chromosome in the genome; Pairs of like chromosomes are called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homologous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chromosomes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36" y="3229800"/>
            <a:ext cx="54000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00013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Structure of Chromosomes</a:t>
            </a:r>
            <a:endParaRPr lang="ar-IQ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8286808" cy="5643578"/>
          </a:xfrm>
        </p:spPr>
        <p:txBody>
          <a:bodyPr>
            <a:normAutofit fontScale="85000" lnSpcReduction="20000"/>
          </a:bodyPr>
          <a:lstStyle/>
          <a:p>
            <a:pPr lvl="0" algn="just" rtl="0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Sex chromosomes</a:t>
            </a:r>
            <a:r>
              <a:rPr lang="en-US" sz="3200" dirty="0" smtClean="0">
                <a:solidFill>
                  <a:srgbClr val="FFFF00"/>
                </a:solidFill>
              </a:rPr>
              <a:t>: humans and other mammals use chromosomes to distinguish between the sexes.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algn="just" rtl="0" fontAlgn="base"/>
            <a:r>
              <a:rPr lang="en-US" sz="2800" dirty="0" smtClean="0">
                <a:solidFill>
                  <a:srgbClr val="FFFF00"/>
                </a:solidFill>
              </a:rPr>
              <a:t>Males have one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and one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pPr lvl="1" algn="just" rtl="0" fontAlgn="base"/>
            <a:r>
              <a:rPr lang="en-US" sz="2800" dirty="0" smtClean="0">
                <a:solidFill>
                  <a:srgbClr val="FFFF00"/>
                </a:solidFill>
              </a:rPr>
              <a:t> Females have two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s.</a:t>
            </a:r>
            <a:endParaRPr lang="en-US" dirty="0" smtClean="0">
              <a:solidFill>
                <a:srgbClr val="FFFF00"/>
              </a:solidFill>
            </a:endParaRPr>
          </a:p>
          <a:p>
            <a:pPr algn="just" rtl="0" fontAlgn="base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 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Diploid:</a:t>
            </a:r>
            <a:r>
              <a:rPr lang="en-US" sz="3200" dirty="0" smtClean="0">
                <a:solidFill>
                  <a:srgbClr val="FFFF00"/>
                </a:solidFill>
              </a:rPr>
              <a:t> A cell possessing two copies of each chromosome (human body cells).</a:t>
            </a:r>
          </a:p>
          <a:p>
            <a:pPr marL="68580" lvl="0" indent="0" algn="just" rtl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2" algn="just" rtl="0"/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Homologous chromosomes </a:t>
            </a:r>
            <a:r>
              <a:rPr lang="en-US" sz="2800" dirty="0" smtClean="0">
                <a:solidFill>
                  <a:srgbClr val="FFFF00"/>
                </a:solidFill>
              </a:rPr>
              <a:t>are made up of </a:t>
            </a:r>
            <a:r>
              <a:rPr lang="en-US" sz="2800" dirty="0" smtClean="0">
                <a:solidFill>
                  <a:srgbClr val="FF0000"/>
                </a:solidFill>
              </a:rPr>
              <a:t>sister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chromatids</a:t>
            </a:r>
            <a:r>
              <a:rPr lang="en-US" sz="2800" dirty="0" smtClean="0">
                <a:solidFill>
                  <a:srgbClr val="FFFF00"/>
                </a:solidFill>
              </a:rPr>
              <a:t> joined at the </a:t>
            </a:r>
            <a:r>
              <a:rPr lang="en-US" sz="2800" dirty="0" smtClean="0">
                <a:solidFill>
                  <a:srgbClr val="FF0000"/>
                </a:solidFill>
              </a:rPr>
              <a:t>centromere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algn="just" rtl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 </a:t>
            </a:r>
          </a:p>
          <a:p>
            <a:pPr lvl="0" algn="just" rtl="0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Haploid:</a:t>
            </a:r>
            <a:r>
              <a:rPr lang="en-US" sz="3200" dirty="0" smtClean="0">
                <a:solidFill>
                  <a:srgbClr val="FFFF00"/>
                </a:solidFill>
              </a:rPr>
              <a:t> A cell possessing a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single copy </a:t>
            </a:r>
            <a:r>
              <a:rPr lang="en-US" sz="3200" dirty="0" smtClean="0">
                <a:solidFill>
                  <a:srgbClr val="FFFF00"/>
                </a:solidFill>
              </a:rPr>
              <a:t>of each chromosome (human sex cells).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just" rtl="0">
              <a:buNone/>
            </a:pPr>
            <a:r>
              <a:rPr lang="en-GB" sz="3200" b="1" dirty="0" smtClean="0">
                <a:solidFill>
                  <a:srgbClr val="FFFF00"/>
                </a:solidFill>
              </a:rPr>
              <a:t> </a:t>
            </a:r>
            <a:endParaRPr lang="en-US" sz="1600" dirty="0" smtClean="0">
              <a:solidFill>
                <a:srgbClr val="FFFF00"/>
              </a:solidFill>
            </a:endParaRPr>
          </a:p>
          <a:p>
            <a:pPr marL="68580" indent="0">
              <a:buNone/>
            </a:pP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792088"/>
          </a:xfrm>
        </p:spPr>
        <p:txBody>
          <a:bodyPr/>
          <a:lstStyle/>
          <a:p>
            <a:pPr algn="ctr"/>
            <a:r>
              <a:rPr lang="en-GB" b="1" dirty="0" err="1" smtClean="0">
                <a:solidFill>
                  <a:srgbClr val="FFFF00"/>
                </a:solidFill>
              </a:rPr>
              <a:t>Karyotype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08720"/>
            <a:ext cx="8715436" cy="5734990"/>
          </a:xfrm>
        </p:spPr>
        <p:txBody>
          <a:bodyPr>
            <a:normAutofit lnSpcReduction="10000"/>
          </a:bodyPr>
          <a:lstStyle/>
          <a:p>
            <a:pPr lvl="0" algn="just" rtl="0"/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Karyotype:</a:t>
            </a:r>
            <a:r>
              <a:rPr lang="en-GB" dirty="0" smtClean="0">
                <a:solidFill>
                  <a:srgbClr val="FFFF00"/>
                </a:solidFill>
              </a:rPr>
              <a:t> is the appearance of chromosomes in the nucleus of a eukaryotic cell including </a:t>
            </a:r>
            <a:r>
              <a:rPr lang="en-GB" dirty="0" smtClean="0">
                <a:solidFill>
                  <a:schemeClr val="accent2"/>
                </a:solidFill>
              </a:rPr>
              <a:t>number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 smtClean="0">
                <a:solidFill>
                  <a:schemeClr val="accent2"/>
                </a:solidFill>
              </a:rPr>
              <a:t>design</a:t>
            </a:r>
            <a:r>
              <a:rPr lang="en-GB" dirty="0" smtClean="0">
                <a:solidFill>
                  <a:srgbClr val="FFFF00"/>
                </a:solidFill>
              </a:rPr>
              <a:t> and </a:t>
            </a:r>
            <a:r>
              <a:rPr lang="en-GB" dirty="0" smtClean="0">
                <a:solidFill>
                  <a:schemeClr val="accent2"/>
                </a:solidFill>
              </a:rPr>
              <a:t>size</a:t>
            </a:r>
            <a:r>
              <a:rPr lang="en-GB" dirty="0" smtClean="0">
                <a:solidFill>
                  <a:srgbClr val="FFFF00"/>
                </a:solidFill>
              </a:rPr>
              <a:t> of chromosomes.</a:t>
            </a:r>
          </a:p>
          <a:p>
            <a:pPr lvl="0" algn="just" rtl="0">
              <a:buNone/>
            </a:pPr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dirty="0" smtClean="0">
                <a:solidFill>
                  <a:srgbClr val="FF0000"/>
                </a:solidFill>
              </a:rPr>
              <a:t>Chromosomes</a:t>
            </a:r>
            <a:r>
              <a:rPr lang="en-GB" dirty="0" smtClean="0">
                <a:solidFill>
                  <a:srgbClr val="FFFF00"/>
                </a:solidFill>
              </a:rPr>
              <a:t> are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photographed</a:t>
            </a:r>
            <a:r>
              <a:rPr lang="en-GB" dirty="0" smtClean="0">
                <a:solidFill>
                  <a:srgbClr val="FFFF00"/>
                </a:solidFill>
              </a:rPr>
              <a:t> when they are </a:t>
            </a:r>
            <a:r>
              <a:rPr lang="en-GB" dirty="0" smtClean="0">
                <a:solidFill>
                  <a:schemeClr val="accent2"/>
                </a:solidFill>
              </a:rPr>
              <a:t>highly condensed</a:t>
            </a:r>
            <a:r>
              <a:rPr lang="en-GB" dirty="0" smtClean="0">
                <a:solidFill>
                  <a:srgbClr val="FFFF00"/>
                </a:solidFill>
              </a:rPr>
              <a:t>, then photos of the individual chromosomes are arranged in order of </a:t>
            </a:r>
            <a:r>
              <a:rPr lang="en-GB" dirty="0" smtClean="0">
                <a:solidFill>
                  <a:schemeClr val="accent2"/>
                </a:solidFill>
              </a:rPr>
              <a:t>decreasing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size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lvl="0" algn="just" rtl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dirty="0" smtClean="0">
                <a:solidFill>
                  <a:srgbClr val="FFFF00"/>
                </a:solidFill>
              </a:rPr>
              <a:t>In humans each somatic cell has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46 chromosomes</a:t>
            </a:r>
            <a:r>
              <a:rPr lang="en-GB" dirty="0" smtClean="0">
                <a:solidFill>
                  <a:srgbClr val="FFFF00"/>
                </a:solidFill>
              </a:rPr>
              <a:t>, made up of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sets</a:t>
            </a:r>
            <a:r>
              <a:rPr lang="en-GB" dirty="0" smtClean="0">
                <a:solidFill>
                  <a:srgbClr val="FFFF00"/>
                </a:solidFill>
              </a:rPr>
              <a:t>, one set of chromosomes comes from each parent.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126</TotalTime>
  <Words>391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Cell Biology Lec (10) DNA and Chromosomes </vt:lpstr>
      <vt:lpstr>DNA and Chromosomes</vt:lpstr>
      <vt:lpstr>PowerPoint Presentation</vt:lpstr>
      <vt:lpstr>Structure of Chromosomes </vt:lpstr>
      <vt:lpstr>Structure of Chromosomes</vt:lpstr>
      <vt:lpstr>PowerPoint Presentation</vt:lpstr>
      <vt:lpstr>Structure of Chromosomes</vt:lpstr>
      <vt:lpstr>Structure of Chromosomes</vt:lpstr>
      <vt:lpstr>Karyotype </vt:lpstr>
      <vt:lpstr>PowerPoint Presentation</vt:lpstr>
      <vt:lpstr>Chromosome Duplication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Chromosomes</dc:title>
  <dc:creator>max</dc:creator>
  <cp:lastModifiedBy>Nice</cp:lastModifiedBy>
  <cp:revision>17</cp:revision>
  <dcterms:created xsi:type="dcterms:W3CDTF">2015-01-29T11:11:20Z</dcterms:created>
  <dcterms:modified xsi:type="dcterms:W3CDTF">2018-07-25T16:18:07Z</dcterms:modified>
</cp:coreProperties>
</file>